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1" r:id="rId1"/>
  </p:sldMasterIdLst>
  <p:notesMasterIdLst>
    <p:notesMasterId r:id="rId29"/>
  </p:notesMasterIdLst>
  <p:sldIdLst>
    <p:sldId id="330" r:id="rId2"/>
    <p:sldId id="329" r:id="rId3"/>
    <p:sldId id="264" r:id="rId4"/>
    <p:sldId id="370" r:id="rId5"/>
    <p:sldId id="371" r:id="rId6"/>
    <p:sldId id="372" r:id="rId7"/>
    <p:sldId id="375" r:id="rId8"/>
    <p:sldId id="265" r:id="rId9"/>
    <p:sldId id="382" r:id="rId10"/>
    <p:sldId id="395" r:id="rId11"/>
    <p:sldId id="383" r:id="rId12"/>
    <p:sldId id="387" r:id="rId13"/>
    <p:sldId id="388" r:id="rId14"/>
    <p:sldId id="384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380" r:id="rId26"/>
    <p:sldId id="394" r:id="rId27"/>
    <p:sldId id="261" r:id="rId28"/>
  </p:sldIdLst>
  <p:sldSz cx="12192000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7CC"/>
    <a:srgbClr val="EBD0FB"/>
    <a:srgbClr val="3F48CC"/>
    <a:srgbClr val="3D46CA"/>
    <a:srgbClr val="00DE99"/>
    <a:srgbClr val="009969"/>
    <a:srgbClr val="00BC82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5226" autoAdjust="0"/>
  </p:normalViewPr>
  <p:slideViewPr>
    <p:cSldViewPr>
      <p:cViewPr varScale="1">
        <p:scale>
          <a:sx n="66" d="100"/>
          <a:sy n="66" d="100"/>
        </p:scale>
        <p:origin x="60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vi-VN" altLang="x-none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sz="1200" dirty="0"/>
              <a:t>1</a:t>
            </a:fld>
            <a:endParaRPr lang="en-US" sz="1200" dirty="0"/>
          </a:p>
        </p:txBody>
      </p:sp>
      <p:sp>
        <p:nvSpPr>
          <p:cNvPr id="33797" name="Footer Placeholder 4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endParaRPr lang="vi-VN" altLang="x-none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vi-VN" altLang="x-none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  <p:sp>
        <p:nvSpPr>
          <p:cNvPr id="33797" name="Footer Placeholder 4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endParaRPr lang="vi-VN" altLang="x-none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vi-VN" altLang="x-none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sz="1200" dirty="0"/>
              <a:t>3</a:t>
            </a:fld>
            <a:endParaRPr lang="en-US" sz="1200" dirty="0"/>
          </a:p>
        </p:txBody>
      </p:sp>
      <p:sp>
        <p:nvSpPr>
          <p:cNvPr id="33797" name="Footer Placeholder 4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endParaRPr lang="vi-VN" altLang="x-none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vi-VN" altLang="x-none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sz="1200" dirty="0"/>
              <a:t>4</a:t>
            </a:fld>
            <a:endParaRPr lang="en-US" sz="1200" dirty="0"/>
          </a:p>
        </p:txBody>
      </p:sp>
      <p:sp>
        <p:nvSpPr>
          <p:cNvPr id="33797" name="Footer Placeholder 4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endParaRPr lang="vi-VN" altLang="x-none" sz="1200" dirty="0"/>
          </a:p>
        </p:txBody>
      </p:sp>
    </p:spTree>
    <p:extLst>
      <p:ext uri="{BB962C8B-B14F-4D97-AF65-F5344CB8AC3E}">
        <p14:creationId xmlns:p14="http://schemas.microsoft.com/office/powerpoint/2010/main" val="2232650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vi-VN" altLang="x-none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sz="1200" dirty="0"/>
              <a:t>5</a:t>
            </a:fld>
            <a:endParaRPr lang="en-US" sz="1200" dirty="0"/>
          </a:p>
        </p:txBody>
      </p:sp>
      <p:sp>
        <p:nvSpPr>
          <p:cNvPr id="33797" name="Footer Placeholder 4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endParaRPr lang="vi-VN" altLang="x-none" sz="1200" dirty="0"/>
          </a:p>
        </p:txBody>
      </p:sp>
    </p:spTree>
    <p:extLst>
      <p:ext uri="{BB962C8B-B14F-4D97-AF65-F5344CB8AC3E}">
        <p14:creationId xmlns:p14="http://schemas.microsoft.com/office/powerpoint/2010/main" val="336511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vi-VN" altLang="x-none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sz="1200" dirty="0"/>
              <a:t>6</a:t>
            </a:fld>
            <a:endParaRPr lang="en-US" sz="1200" dirty="0"/>
          </a:p>
        </p:txBody>
      </p:sp>
      <p:sp>
        <p:nvSpPr>
          <p:cNvPr id="33797" name="Footer Placeholder 4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endParaRPr lang="vi-VN" altLang="x-none" sz="1200" dirty="0"/>
          </a:p>
        </p:txBody>
      </p:sp>
    </p:spTree>
    <p:extLst>
      <p:ext uri="{BB962C8B-B14F-4D97-AF65-F5344CB8AC3E}">
        <p14:creationId xmlns:p14="http://schemas.microsoft.com/office/powerpoint/2010/main" val="41338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vi-VN" altLang="x-none" dirty="0"/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sz="1200" dirty="0"/>
              <a:t>7</a:t>
            </a:fld>
            <a:endParaRPr lang="en-US" sz="1200" dirty="0"/>
          </a:p>
        </p:txBody>
      </p:sp>
      <p:sp>
        <p:nvSpPr>
          <p:cNvPr id="33797" name="Footer Placeholder 4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endParaRPr lang="vi-VN" altLang="x-none" sz="1200" dirty="0"/>
          </a:p>
        </p:txBody>
      </p:sp>
    </p:spTree>
    <p:extLst>
      <p:ext uri="{BB962C8B-B14F-4D97-AF65-F5344CB8AC3E}">
        <p14:creationId xmlns:p14="http://schemas.microsoft.com/office/powerpoint/2010/main" val="199665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ED291B17-9318-49DB-B28B-6E5994AE9581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/>
          <p:nvPr userDrawn="1"/>
        </p:nvSpPr>
        <p:spPr>
          <a:xfrm>
            <a:off x="109259" y="456434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722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ED291B17-9318-49DB-B28B-6E5994AE9581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710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ED291B17-9318-49DB-B28B-6E5994AE9581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6279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4960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3" y="1890876"/>
            <a:ext cx="5387215" cy="40844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78DD82B9-B8EE-4375-B6FF-88FA6ABB15D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223593" y="702156"/>
            <a:ext cx="5387215" cy="740156"/>
          </a:xfrm>
        </p:spPr>
        <p:txBody>
          <a:bodyPr anchor="t">
            <a:normAutofit/>
          </a:bodyPr>
          <a:lstStyle>
            <a:lvl1pPr>
              <a:defRPr sz="3401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/>
          <p:cNvSpPr/>
          <p:nvPr userDrawn="1"/>
        </p:nvSpPr>
        <p:spPr>
          <a:xfrm>
            <a:off x="4952408" y="80654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600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7BFFD690-9426-415D-8B65-26881E07B2D4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3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"/>
          <p:cNvSpPr/>
          <p:nvPr userDrawn="1"/>
        </p:nvSpPr>
        <p:spPr>
          <a:xfrm>
            <a:off x="1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3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1" b="0" cap="all" baseline="0">
                <a:solidFill>
                  <a:schemeClr val="accent1"/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1376" indent="0">
              <a:buNone/>
              <a:defRPr sz="1600" b="1"/>
            </a:lvl4pPr>
            <a:lvl5pPr marL="1828713" indent="0">
              <a:buNone/>
              <a:defRPr sz="1600" b="1"/>
            </a:lvl5pPr>
            <a:lvl6pPr marL="2286051" indent="0">
              <a:buNone/>
              <a:defRPr sz="1600" b="1"/>
            </a:lvl6pPr>
            <a:lvl7pPr marL="2743388" indent="0">
              <a:buNone/>
              <a:defRPr sz="1600" b="1"/>
            </a:lvl7pPr>
            <a:lvl8pPr marL="3200090" indent="0">
              <a:buNone/>
              <a:defRPr sz="1600" b="1"/>
            </a:lvl8pPr>
            <a:lvl9pPr marL="3657427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8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3" y="2847888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33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801" b="0" cap="all" baseline="0">
                <a:solidFill>
                  <a:schemeClr val="accent1"/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1376" indent="0">
              <a:buNone/>
              <a:defRPr sz="1600" b="1"/>
            </a:lvl4pPr>
            <a:lvl5pPr marL="1828713" indent="0">
              <a:buNone/>
              <a:defRPr sz="1600" b="1"/>
            </a:lvl5pPr>
            <a:lvl6pPr marL="2286051" indent="0">
              <a:buNone/>
              <a:defRPr sz="1600" b="1"/>
            </a:lvl6pPr>
            <a:lvl7pPr marL="2743388" indent="0">
              <a:buNone/>
              <a:defRPr sz="1600" b="1"/>
            </a:lvl7pPr>
            <a:lvl8pPr marL="3200090" indent="0">
              <a:buNone/>
              <a:defRPr sz="1600" b="1"/>
            </a:lvl8pPr>
            <a:lvl9pPr marL="3657427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8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04C4989A-474C-40DE-95B9-011C28B71673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1193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"/>
          <p:cNvSpPr/>
          <p:nvPr userDrawn="1"/>
        </p:nvSpPr>
        <p:spPr>
          <a:xfrm>
            <a:off x="1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463337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/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874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5DB4ED54-5B5E-4A04-93D3-5772E3CE3818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1193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1"/>
          <p:cNvSpPr/>
          <p:nvPr userDrawn="1"/>
        </p:nvSpPr>
        <p:spPr>
          <a:xfrm>
            <a:off x="1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4EDE50D6-574B-40AF-946F-D52A04ADE37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"/>
          <p:cNvSpPr/>
          <p:nvPr userDrawn="1"/>
        </p:nvSpPr>
        <p:spPr>
          <a:xfrm>
            <a:off x="4673600" y="2239397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" name="Rectangle 1"/>
          <p:cNvSpPr/>
          <p:nvPr userDrawn="1"/>
        </p:nvSpPr>
        <p:spPr>
          <a:xfrm>
            <a:off x="581193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3201" b="0" i="0" u="none" strike="noStrike" kern="1200" cap="none" spc="0" normalizeH="0" baseline="0" noProof="0" dirty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720638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1"/>
            </a:lvl1pPr>
          </a:lstStyle>
          <a:p>
            <a:r>
              <a:rPr lang="en-US" dirty="0"/>
              <a:t>Title goes here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4EDE50D6-574B-40AF-946F-D52A04ADE37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Rectangle 1"/>
          <p:cNvSpPr/>
          <p:nvPr userDrawn="1"/>
        </p:nvSpPr>
        <p:spPr>
          <a:xfrm rot="16200000">
            <a:off x="3619402" y="2402841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73139" y="917463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"/>
          <p:cNvSpPr/>
          <p:nvPr userDrawn="1"/>
        </p:nvSpPr>
        <p:spPr>
          <a:xfrm>
            <a:off x="764090" y="48245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248052" y="2945527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1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/>
          <p:cNvSpPr>
            <a:spLocks noGrp="1"/>
          </p:cNvSpPr>
          <p:nvPr>
            <p:ph sz="quarter" idx="14"/>
          </p:nvPr>
        </p:nvSpPr>
        <p:spPr>
          <a:xfrm>
            <a:off x="7405688" y="2005015"/>
            <a:ext cx="4510087" cy="4027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4EDE50D6-574B-40AF-946F-D52A04ADE37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laceholder.jpg"/>
          <p:cNvSpPr>
            <a:spLocks noGrp="1"/>
          </p:cNvSpPr>
          <p:nvPr>
            <p:ph type="pic" sz="quarter" idx="13"/>
          </p:nvPr>
        </p:nvSpPr>
        <p:spPr>
          <a:xfrm>
            <a:off x="10128309" y="717552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laceholder.jpg"/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"/>
          <p:cNvSpPr/>
          <p:nvPr userDrawn="1"/>
        </p:nvSpPr>
        <p:spPr>
          <a:xfrm>
            <a:off x="766456" y="4822752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" name="Rectangle 1"/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" name="Rectangle 1"/>
          <p:cNvSpPr/>
          <p:nvPr userDrawn="1"/>
        </p:nvSpPr>
        <p:spPr>
          <a:xfrm rot="16200000">
            <a:off x="3519630" y="2273301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152485" y="3486002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1"/>
            </a:lvl1pPr>
          </a:lstStyle>
          <a:p>
            <a:r>
              <a:rPr lang="en-US" dirty="0"/>
              <a:t>TITLE GOES HERE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78DD82B9-B8EE-4375-B6FF-88FA6ABB15D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/>
          <p:nvPr userDrawn="1"/>
        </p:nvSpPr>
        <p:spPr>
          <a:xfrm>
            <a:off x="1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9606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4EDE50D6-574B-40AF-946F-D52A04ADE37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Rectangle 1"/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Rectangle 1"/>
          <p:cNvSpPr/>
          <p:nvPr userDrawn="1"/>
        </p:nvSpPr>
        <p:spPr>
          <a:xfrm rot="16200000">
            <a:off x="797984" y="2940051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" name="Rectangle 1"/>
          <p:cNvSpPr/>
          <p:nvPr userDrawn="1"/>
        </p:nvSpPr>
        <p:spPr>
          <a:xfrm>
            <a:off x="4673600" y="60404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426633" y="4035871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1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16690" y="878179"/>
            <a:ext cx="5341775" cy="5251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1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54225" y="878179"/>
            <a:ext cx="5341775" cy="5251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4EDE50D6-574B-40AF-946F-D52A04ADE37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Rectangle 1"/>
          <p:cNvSpPr/>
          <p:nvPr userDrawn="1"/>
        </p:nvSpPr>
        <p:spPr>
          <a:xfrm rot="16200000">
            <a:off x="7326451" y="2940051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" name="Rectangle 1"/>
          <p:cNvSpPr/>
          <p:nvPr userDrawn="1"/>
        </p:nvSpPr>
        <p:spPr>
          <a:xfrm>
            <a:off x="6482402" y="60404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955100" y="4035871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1"/>
            </a:lvl1pPr>
          </a:lstStyle>
          <a:p>
            <a:r>
              <a:rPr lang="en-US" dirty="0"/>
              <a:t>TITLE GOES HERE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4EDE50D6-574B-40AF-946F-D52A04ADE37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Rectangle 1"/>
          <p:cNvSpPr/>
          <p:nvPr userDrawn="1"/>
        </p:nvSpPr>
        <p:spPr>
          <a:xfrm>
            <a:off x="952501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Rectangle 1"/>
          <p:cNvSpPr/>
          <p:nvPr userDrawn="1"/>
        </p:nvSpPr>
        <p:spPr>
          <a:xfrm rot="16200000">
            <a:off x="5454650" y="1104901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" name="Rectangle 1"/>
          <p:cNvSpPr/>
          <p:nvPr userDrawn="1"/>
        </p:nvSpPr>
        <p:spPr>
          <a:xfrm>
            <a:off x="431799" y="13652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" name="Rectangle 1"/>
          <p:cNvSpPr/>
          <p:nvPr userDrawn="1"/>
        </p:nvSpPr>
        <p:spPr>
          <a:xfrm>
            <a:off x="10731499" y="506538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443567" y="3019276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4437502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504" indent="-171501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Rectangle 1"/>
          <p:cNvSpPr/>
          <p:nvPr userDrawn="1"/>
        </p:nvSpPr>
        <p:spPr>
          <a:xfrm>
            <a:off x="1" y="473565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26633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1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/>
          <p:cNvSpPr/>
          <p:nvPr userDrawn="1"/>
        </p:nvSpPr>
        <p:spPr>
          <a:xfrm rot="16200000">
            <a:off x="5467350" y="2065418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616173" y="0"/>
            <a:ext cx="4994803" cy="685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4EDE50D6-574B-40AF-946F-D52A04ADE37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Rectangle 1"/>
          <p:cNvSpPr/>
          <p:nvPr userDrawn="1"/>
        </p:nvSpPr>
        <p:spPr>
          <a:xfrm rot="5400000">
            <a:off x="1660485" y="1257303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3201" b="0" i="0" u="none" strike="noStrike" kern="1200" cap="none" spc="0" normalizeH="0" baseline="0" noProof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46101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/>
          <p:cNvSpPr/>
          <p:nvPr userDrawn="1"/>
        </p:nvSpPr>
        <p:spPr>
          <a:xfrm>
            <a:off x="4952408" y="80654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1" cy="740156"/>
          </a:xfrm>
        </p:spPr>
        <p:txBody>
          <a:bodyPr anchor="t">
            <a:normAutofit/>
          </a:bodyPr>
          <a:lstStyle>
            <a:lvl1pPr>
              <a:defRPr sz="3401"/>
            </a:lvl1pPr>
          </a:lstStyle>
          <a:p>
            <a:r>
              <a:rPr lang="en-US" noProof="0"/>
              <a:t>TITLE GOES HERE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4EDE50D6-574B-40AF-946F-D52A04ADE37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Rectangle 1"/>
          <p:cNvSpPr/>
          <p:nvPr userDrawn="1"/>
        </p:nvSpPr>
        <p:spPr>
          <a:xfrm rot="5400000">
            <a:off x="1660485" y="1257303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9146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3201" b="0" i="0" u="none" strike="noStrike" kern="1200" cap="none" spc="0" normalizeH="0" baseline="0" noProof="0">
              <a:ln>
                <a:noFill/>
              </a:ln>
              <a:solidFill>
                <a:srgbClr val="0433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46101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/>
          <p:cNvSpPr/>
          <p:nvPr userDrawn="1"/>
        </p:nvSpPr>
        <p:spPr>
          <a:xfrm>
            <a:off x="4952408" y="80654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1" cy="740156"/>
          </a:xfrm>
        </p:spPr>
        <p:txBody>
          <a:bodyPr anchor="t">
            <a:normAutofit/>
          </a:bodyPr>
          <a:lstStyle>
            <a:lvl1pPr>
              <a:defRPr sz="3401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096001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E46B5B67-55DA-424F-9805-71BDE70D7489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8A606CC1-1436-4FA3-B5BE-7FF06ED26E03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237608" y="2063553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08556" y="2063553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8579504" y="2063553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728483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504" indent="-171501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727854" y="4460678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27402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504" indent="-171501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41" hasCustomPrompt="1"/>
          </p:nvPr>
        </p:nvSpPr>
        <p:spPr>
          <a:xfrm>
            <a:off x="4415006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504" indent="-171501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4414377" y="4460678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4413925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504" indent="-171501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44" hasCustomPrompt="1"/>
          </p:nvPr>
        </p:nvSpPr>
        <p:spPr>
          <a:xfrm>
            <a:off x="8101529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504" indent="-171501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45" hasCustomPrompt="1"/>
          </p:nvPr>
        </p:nvSpPr>
        <p:spPr>
          <a:xfrm>
            <a:off x="8100900" y="4460678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46" hasCustomPrompt="1"/>
          </p:nvPr>
        </p:nvSpPr>
        <p:spPr>
          <a:xfrm>
            <a:off x="8100448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504" indent="-171501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581193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6" name="Rectangle 1"/>
          <p:cNvSpPr/>
          <p:nvPr userDrawn="1"/>
        </p:nvSpPr>
        <p:spPr>
          <a:xfrm>
            <a:off x="1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186323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4872847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8559370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B2497495-0637-405E-AE64-5CC7506D51F5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/>
          <p:nvPr userDrawn="1"/>
        </p:nvSpPr>
        <p:spPr>
          <a:xfrm>
            <a:off x="109259" y="555203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5063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7BFFD690-9426-415D-8B65-26881E07B2D4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Rectangle 1"/>
          <p:cNvSpPr/>
          <p:nvPr userDrawn="1"/>
        </p:nvSpPr>
        <p:spPr>
          <a:xfrm>
            <a:off x="1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952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04C4989A-474C-40DE-95B9-011C28B71673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Rectangle 1"/>
          <p:cNvSpPr/>
          <p:nvPr userDrawn="1"/>
        </p:nvSpPr>
        <p:spPr>
          <a:xfrm>
            <a:off x="1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5463337" y="2250891"/>
            <a:ext cx="1016001" cy="3839220"/>
            <a:chOff x="5510085" y="2250891"/>
            <a:chExt cx="1016001" cy="383922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"/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874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55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5DB4ED54-5B5E-4A04-93D3-5772E3CE3818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Rectangle 1"/>
          <p:cNvSpPr/>
          <p:nvPr userDrawn="1"/>
        </p:nvSpPr>
        <p:spPr>
          <a:xfrm>
            <a:off x="1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8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624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4EDE50D6-574B-40AF-946F-D52A04ADE379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9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ED291B17-9318-49DB-B28B-6E5994AE9581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586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74"/>
            <a:fld id="{ED291B17-9318-49DB-B28B-6E5994AE9581}" type="datetime1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6/30/2024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674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674"/>
            <a:fld id="{3A98EE3D-8CD1-4C3F-BD1C-C98C9596463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674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816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1E57Ei2QRY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4"/>
            <a:ext cx="12192000" cy="72463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TextBox 8"/>
          <p:cNvSpPr txBox="1"/>
          <p:nvPr/>
        </p:nvSpPr>
        <p:spPr>
          <a:xfrm>
            <a:off x="1522809" y="1451339"/>
            <a:ext cx="9146382" cy="1401598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sz="2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</a:t>
            </a:r>
          </a:p>
          <a:p>
            <a:pPr algn="ctr">
              <a:lnSpc>
                <a:spcPct val="150000"/>
              </a:lnSpc>
            </a:pPr>
            <a:r>
              <a:rPr sz="2001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1" b="1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sz="2001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sz="2001" b="1" dirty="0">
                <a:solidFill>
                  <a:srgbClr val="0066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à</a:t>
            </a:r>
            <a:r>
              <a:rPr sz="2001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nh: </a:t>
            </a:r>
            <a:r>
              <a:rPr lang="en-US" sz="2001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CNKT</a:t>
            </a:r>
            <a:r>
              <a:rPr sz="2001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1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TỬ- VIỄN THÔNG (CLC)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1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ỨNG DỤNG XỬ LÝ ẢNH VÀ YOLO TRONG HỆ THỐNG MÁY THANH TOÁN TỰ ĐỘNG</a:t>
            </a:r>
            <a:endParaRPr sz="2801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1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sz="24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 </a:t>
            </a:r>
            <a:endParaRPr sz="2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sz="280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2801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1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sz="200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Đảm Bảo Chất Lượng">
            <a:extLst>
              <a:ext uri="{FF2B5EF4-FFF2-40B4-BE49-F238E27FC236}">
                <a16:creationId xmlns:a16="http://schemas.microsoft.com/office/drawing/2014/main" id="{FFD30987-D1CF-9F59-A496-9DFAAE218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347"/>
            <a:ext cx="5447928" cy="9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37061-8C1B-FEF2-C776-6F905AD8F6DA}"/>
              </a:ext>
            </a:extLst>
          </p:cNvPr>
          <p:cNvSpPr txBox="1"/>
          <p:nvPr/>
        </p:nvSpPr>
        <p:spPr>
          <a:xfrm>
            <a:off x="5071599" y="4797152"/>
            <a:ext cx="7120401" cy="17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  : THS. NGUYỄN NGÔ LÂM</a:t>
            </a:r>
            <a:endParaRPr lang="en-US" sz="2001" b="1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1" b="1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SVTH 1: DOÃN ĐỨC MINH              </a:t>
            </a:r>
            <a:r>
              <a:rPr lang="en-GB" sz="2001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MSSV: </a:t>
            </a:r>
            <a:r>
              <a:rPr lang="en-US" sz="2001" b="1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20161231</a:t>
            </a:r>
          </a:p>
          <a:p>
            <a:pPr>
              <a:lnSpc>
                <a:spcPct val="150000"/>
              </a:lnSpc>
            </a:pPr>
            <a:r>
              <a:rPr lang="en-US" sz="2001" b="1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SVTH 2: </a:t>
            </a:r>
            <a:r>
              <a:rPr lang="en-GB" sz="2001" b="1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TRƯƠNG QUỐC TÍN</a:t>
            </a:r>
            <a:r>
              <a:rPr lang="en-GB" sz="2001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MSSV: 20161045</a:t>
            </a:r>
            <a:endParaRPr lang="en-GB" sz="2001" b="1" dirty="0"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1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F95D0-E34E-016C-C827-452630F6F3D2}"/>
              </a:ext>
            </a:extLst>
          </p:cNvPr>
          <p:cNvCxnSpPr>
            <a:cxnSpLocks/>
          </p:cNvCxnSpPr>
          <p:nvPr/>
        </p:nvCxnSpPr>
        <p:spPr>
          <a:xfrm>
            <a:off x="2998849" y="4221294"/>
            <a:ext cx="5762141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B088E7-AC63-469A-911A-FD479C41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94320"/>
            <a:ext cx="11737304" cy="66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59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3"/>
            <a:ext cx="12192000" cy="6859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30323"/>
            <a:ext cx="889367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 VẤN ĐỀ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791933"/>
            <a:ext cx="903768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28048" y="1846369"/>
            <a:ext cx="4896544" cy="31668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902D65-C9CA-B41D-7D07-49C4F832B1CD}"/>
              </a:ext>
            </a:extLst>
          </p:cNvPr>
          <p:cNvSpPr txBox="1"/>
          <p:nvPr/>
        </p:nvSpPr>
        <p:spPr>
          <a:xfrm>
            <a:off x="479376" y="5231348"/>
            <a:ext cx="616554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b="1" dirty="0">
                <a:effectLst/>
                <a:latin typeface="Times New Roman" panose="02020603050405020304" pitchFamily="18" charset="0"/>
              </a:rPr>
              <a:t>Hình </a:t>
            </a:r>
            <a:r>
              <a:rPr lang="en-US" sz="1600" b="1" dirty="0">
                <a:effectLst/>
                <a:latin typeface="Times New Roman" panose="02020603050405020304" pitchFamily="18" charset="0"/>
              </a:rPr>
              <a:t>2.2</a:t>
            </a:r>
            <a:r>
              <a:rPr lang="vi-VN" sz="1600" b="1" dirty="0">
                <a:effectLst/>
                <a:latin typeface="Times New Roman" panose="02020603050405020304" pitchFamily="18" charset="0"/>
              </a:rPr>
              <a:t>: </a:t>
            </a:r>
            <a:r>
              <a:rPr lang="vi-VN" sz="1600" dirty="0">
                <a:effectLst/>
                <a:latin typeface="Times New Roman" panose="02020603050405020304" pitchFamily="18" charset="0"/>
              </a:rPr>
              <a:t>Dữ liệu hình ảnh được chụp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2E158-B4D4-19FF-CBB1-3C4AEF14705C}"/>
              </a:ext>
            </a:extLst>
          </p:cNvPr>
          <p:cNvSpPr txBox="1"/>
          <p:nvPr/>
        </p:nvSpPr>
        <p:spPr>
          <a:xfrm>
            <a:off x="6026460" y="5231348"/>
            <a:ext cx="616554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600" b="1" dirty="0" err="1">
                <a:effectLst/>
                <a:latin typeface="Times New Roman" panose="02020603050405020304" pitchFamily="18" charset="0"/>
              </a:rPr>
              <a:t>Hình</a:t>
            </a:r>
            <a:r>
              <a:rPr lang="en-GB" sz="1600" b="1" dirty="0">
                <a:effectLst/>
                <a:latin typeface="Times New Roman" panose="02020603050405020304" pitchFamily="18" charset="0"/>
              </a:rPr>
              <a:t> 2.3: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Hình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ảnh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mô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tả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quá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phân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chia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dữ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liệu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317D7-611E-4A4C-ACBB-877C9B0A3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1805430"/>
            <a:ext cx="3761847" cy="31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42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"/>
            <a:ext cx="12192000" cy="775037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30323"/>
            <a:ext cx="889367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 VẤN ĐỀ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791933"/>
            <a:ext cx="903768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F6BCC-EB36-495F-95CA-D9A84E52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10" y="1458910"/>
            <a:ext cx="2416354" cy="499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426F9-F843-4A80-A237-E3A9692B2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450" y="1506860"/>
            <a:ext cx="1153795" cy="455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12042-5C81-434D-90BC-4DB00A0B4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824" y="689098"/>
            <a:ext cx="2206935" cy="54798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43;p46">
            <a:extLst>
              <a:ext uri="{FF2B5EF4-FFF2-40B4-BE49-F238E27FC236}">
                <a16:creationId xmlns:a16="http://schemas.microsoft.com/office/drawing/2014/main" id="{90FF9765-92A2-4B46-87D8-26E47B6BBC46}"/>
              </a:ext>
            </a:extLst>
          </p:cNvPr>
          <p:cNvSpPr txBox="1">
            <a:spLocks/>
          </p:cNvSpPr>
          <p:nvPr/>
        </p:nvSpPr>
        <p:spPr>
          <a:xfrm>
            <a:off x="872788" y="6425248"/>
            <a:ext cx="1849960" cy="337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vi-VN" sz="1200" dirty="0">
                <a:latin typeface="Montserrat" panose="00000500000000000000" pitchFamily="2" charset="0"/>
              </a:rPr>
              <a:t>Chương trình chính</a:t>
            </a:r>
          </a:p>
        </p:txBody>
      </p:sp>
      <p:sp>
        <p:nvSpPr>
          <p:cNvPr id="14" name="Google Shape;343;p46">
            <a:extLst>
              <a:ext uri="{FF2B5EF4-FFF2-40B4-BE49-F238E27FC236}">
                <a16:creationId xmlns:a16="http://schemas.microsoft.com/office/drawing/2014/main" id="{D86DE83E-A850-41EF-9B2B-4845DBB02C33}"/>
              </a:ext>
            </a:extLst>
          </p:cNvPr>
          <p:cNvSpPr txBox="1">
            <a:spLocks/>
          </p:cNvSpPr>
          <p:nvPr/>
        </p:nvSpPr>
        <p:spPr>
          <a:xfrm>
            <a:off x="4896544" y="6413413"/>
            <a:ext cx="1849960" cy="33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Montserrat" panose="00000500000000000000" pitchFamily="2" charset="0"/>
              </a:rPr>
              <a:t>Gửi địa chỉ API</a:t>
            </a:r>
            <a:endParaRPr lang="vi-VN" sz="1200" dirty="0">
              <a:latin typeface="Montserrat" panose="00000500000000000000" pitchFamily="2" charset="0"/>
            </a:endParaRPr>
          </a:p>
        </p:txBody>
      </p:sp>
      <p:sp>
        <p:nvSpPr>
          <p:cNvPr id="15" name="Google Shape;343;p46">
            <a:extLst>
              <a:ext uri="{FF2B5EF4-FFF2-40B4-BE49-F238E27FC236}">
                <a16:creationId xmlns:a16="http://schemas.microsoft.com/office/drawing/2014/main" id="{45DEB6D3-602E-462D-AD17-44B16D6D6298}"/>
              </a:ext>
            </a:extLst>
          </p:cNvPr>
          <p:cNvSpPr txBox="1">
            <a:spLocks/>
          </p:cNvSpPr>
          <p:nvPr/>
        </p:nvSpPr>
        <p:spPr>
          <a:xfrm>
            <a:off x="8544272" y="6413413"/>
            <a:ext cx="1849960" cy="33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>
                <a:latin typeface="Montserrat" panose="00000500000000000000" pitchFamily="2" charset="0"/>
              </a:rPr>
              <a:t>ESP32</a:t>
            </a:r>
            <a:endParaRPr lang="vi-VN" sz="1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038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"/>
            <a:ext cx="12192000" cy="775037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30323"/>
            <a:ext cx="889367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 VẤN ĐỀ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791933"/>
            <a:ext cx="903768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C95AD-7B2C-40AA-A26F-80E571024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470498"/>
            <a:ext cx="2664296" cy="489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57A5D-A338-480B-BE97-079F844CA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590359"/>
            <a:ext cx="2087582" cy="589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43;p46">
            <a:extLst>
              <a:ext uri="{FF2B5EF4-FFF2-40B4-BE49-F238E27FC236}">
                <a16:creationId xmlns:a16="http://schemas.microsoft.com/office/drawing/2014/main" id="{BDCEE996-5159-42F0-B1AD-C97E2C3C5C5D}"/>
              </a:ext>
            </a:extLst>
          </p:cNvPr>
          <p:cNvSpPr txBox="1">
            <a:spLocks/>
          </p:cNvSpPr>
          <p:nvPr/>
        </p:nvSpPr>
        <p:spPr>
          <a:xfrm>
            <a:off x="7485750" y="6429205"/>
            <a:ext cx="1849960" cy="337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Montserrat" panose="00000500000000000000" pitchFamily="2" charset="0"/>
              </a:rPr>
              <a:t>Giao diện Web</a:t>
            </a:r>
            <a:endParaRPr lang="vi-VN" sz="1200" dirty="0">
              <a:latin typeface="Montserrat" panose="00000500000000000000" pitchFamily="2" charset="0"/>
            </a:endParaRPr>
          </a:p>
        </p:txBody>
      </p:sp>
      <p:sp>
        <p:nvSpPr>
          <p:cNvPr id="11" name="Google Shape;343;p46">
            <a:extLst>
              <a:ext uri="{FF2B5EF4-FFF2-40B4-BE49-F238E27FC236}">
                <a16:creationId xmlns:a16="http://schemas.microsoft.com/office/drawing/2014/main" id="{7D3FECB5-3514-4C76-916D-2DCD96984A71}"/>
              </a:ext>
            </a:extLst>
          </p:cNvPr>
          <p:cNvSpPr txBox="1">
            <a:spLocks/>
          </p:cNvSpPr>
          <p:nvPr/>
        </p:nvSpPr>
        <p:spPr>
          <a:xfrm>
            <a:off x="1931310" y="6391706"/>
            <a:ext cx="1849960" cy="337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Montserrat" panose="00000500000000000000" pitchFamily="2" charset="0"/>
              </a:rPr>
              <a:t>API gửi đến Server</a:t>
            </a:r>
            <a:endParaRPr lang="vi-VN" sz="1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259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48680"/>
            <a:ext cx="5400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836712"/>
            <a:ext cx="975776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BE442-1F66-4877-B5CE-F4AB58838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9" y="1712568"/>
            <a:ext cx="3677607" cy="3392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B0D2E-1B4D-4DF1-BE50-30338CD9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55" y="1712568"/>
            <a:ext cx="3519620" cy="3367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4A8919-AC51-4958-9579-712CB12FB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434" y="1712568"/>
            <a:ext cx="3114887" cy="3392468"/>
          </a:xfrm>
          <a:prstGeom prst="rect">
            <a:avLst/>
          </a:prstGeom>
        </p:spPr>
      </p:pic>
      <p:sp>
        <p:nvSpPr>
          <p:cNvPr id="11" name="Google Shape;343;p46">
            <a:extLst>
              <a:ext uri="{FF2B5EF4-FFF2-40B4-BE49-F238E27FC236}">
                <a16:creationId xmlns:a16="http://schemas.microsoft.com/office/drawing/2014/main" id="{CD6D307C-DE02-4146-975F-D403CFC45F37}"/>
              </a:ext>
            </a:extLst>
          </p:cNvPr>
          <p:cNvSpPr txBox="1">
            <a:spLocks/>
          </p:cNvSpPr>
          <p:nvPr/>
        </p:nvSpPr>
        <p:spPr>
          <a:xfrm>
            <a:off x="552872" y="5512218"/>
            <a:ext cx="4190152" cy="45053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>
              <a:buSzPts val="1300"/>
              <a:buFont typeface="Times New Roman" panose="02020603050405020304" pitchFamily="18" charset="0"/>
              <a:buAutoNum type="arabicParenBoth"/>
              <a:tabLst>
                <a:tab pos="1452844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Bàn cân chứa loadcell 1.</a:t>
            </a:r>
          </a:p>
          <a:p>
            <a:pPr marL="457189" indent="-457189">
              <a:spcBef>
                <a:spcPts val="980"/>
              </a:spcBef>
              <a:buSzPts val="1300"/>
              <a:buFont typeface="Times New Roman" panose="02020603050405020304" pitchFamily="18" charset="0"/>
              <a:buAutoNum type="arabicParenBoth"/>
              <a:tabLst>
                <a:tab pos="1452844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Bàn cân chưa loadcell 2.</a:t>
            </a:r>
          </a:p>
        </p:txBody>
      </p:sp>
      <p:sp>
        <p:nvSpPr>
          <p:cNvPr id="12" name="Google Shape;343;p46">
            <a:extLst>
              <a:ext uri="{FF2B5EF4-FFF2-40B4-BE49-F238E27FC236}">
                <a16:creationId xmlns:a16="http://schemas.microsoft.com/office/drawing/2014/main" id="{D55D5FB5-40D9-4118-9C13-C4ABB8ADC2D1}"/>
              </a:ext>
            </a:extLst>
          </p:cNvPr>
          <p:cNvSpPr txBox="1">
            <a:spLocks/>
          </p:cNvSpPr>
          <p:nvPr/>
        </p:nvSpPr>
        <p:spPr>
          <a:xfrm>
            <a:off x="4870872" y="5375026"/>
            <a:ext cx="4445848" cy="45053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  <a:buSzPts val="1300"/>
              <a:tabLst>
                <a:tab pos="1452844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(3) Màn hình hiển thị.</a:t>
            </a:r>
          </a:p>
          <a:p>
            <a:pPr>
              <a:spcBef>
                <a:spcPts val="1000"/>
              </a:spcBef>
              <a:buSzPts val="1300"/>
              <a:tabLst>
                <a:tab pos="1452844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(4) Màn hình LCD hiển thị cân nặng sản phẩm.</a:t>
            </a:r>
          </a:p>
          <a:p>
            <a:pPr>
              <a:spcBef>
                <a:spcPts val="1000"/>
              </a:spcBef>
              <a:buSzPts val="1300"/>
              <a:tabLst>
                <a:tab pos="1452844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(5) Nút nhấn và led nút nhấn</a:t>
            </a:r>
          </a:p>
        </p:txBody>
      </p:sp>
      <p:sp>
        <p:nvSpPr>
          <p:cNvPr id="13" name="Google Shape;343;p46">
            <a:extLst>
              <a:ext uri="{FF2B5EF4-FFF2-40B4-BE49-F238E27FC236}">
                <a16:creationId xmlns:a16="http://schemas.microsoft.com/office/drawing/2014/main" id="{63202A38-B275-4A25-A7D9-F4CDDCCE241F}"/>
              </a:ext>
            </a:extLst>
          </p:cNvPr>
          <p:cNvSpPr txBox="1">
            <a:spLocks/>
          </p:cNvSpPr>
          <p:nvPr/>
        </p:nvSpPr>
        <p:spPr>
          <a:xfrm>
            <a:off x="9316720" y="5481372"/>
            <a:ext cx="4445848" cy="26158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  <a:buSzPts val="1300"/>
              <a:tabLst>
                <a:tab pos="1452844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(6) Cảm biến khoảng cách.</a:t>
            </a:r>
          </a:p>
          <a:p>
            <a:pPr>
              <a:spcBef>
                <a:spcPts val="1000"/>
              </a:spcBef>
              <a:buSzPts val="1300"/>
              <a:tabLst>
                <a:tab pos="1452844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(7) Đèn trợ sáng</a:t>
            </a:r>
          </a:p>
          <a:p>
            <a:pPr>
              <a:spcBef>
                <a:spcPts val="1000"/>
              </a:spcBef>
              <a:buSzPts val="1300"/>
              <a:tabLst>
                <a:tab pos="1452844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(8) Camera pi</a:t>
            </a:r>
          </a:p>
        </p:txBody>
      </p:sp>
    </p:spTree>
    <p:extLst>
      <p:ext uri="{BB962C8B-B14F-4D97-AF65-F5344CB8AC3E}">
        <p14:creationId xmlns:p14="http://schemas.microsoft.com/office/powerpoint/2010/main" val="536754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263352" y="511491"/>
            <a:ext cx="5544616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7599" y="812704"/>
            <a:ext cx="8320656" cy="6549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close-up of an orange&#10;&#10;Description automatically generated">
            <a:extLst>
              <a:ext uri="{FF2B5EF4-FFF2-40B4-BE49-F238E27FC236}">
                <a16:creationId xmlns:a16="http://schemas.microsoft.com/office/drawing/2014/main" id="{4E228BD1-7D1F-4A02-96B1-FFF351F8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05267"/>
            <a:ext cx="3463561" cy="2126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E60295-6282-4ED5-8861-841BF5FB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60" y="1605267"/>
            <a:ext cx="3298484" cy="20771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CDE044-22ED-4003-9903-3B4BE048F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472" y="2006236"/>
            <a:ext cx="2295637" cy="9410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EEDE27-6F00-4F38-B1DD-7E929B074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316" y="2006236"/>
            <a:ext cx="2170332" cy="920628"/>
          </a:xfrm>
          <a:prstGeom prst="rect">
            <a:avLst/>
          </a:prstGeom>
        </p:spPr>
      </p:pic>
      <p:pic>
        <p:nvPicPr>
          <p:cNvPr id="19" name="Picture 18" descr="A green fruit in a box&#10;&#10;Description automatically generated">
            <a:extLst>
              <a:ext uri="{FF2B5EF4-FFF2-40B4-BE49-F238E27FC236}">
                <a16:creationId xmlns:a16="http://schemas.microsoft.com/office/drawing/2014/main" id="{56CB658D-4356-40F3-8553-F969B9C1C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0" y="3918852"/>
            <a:ext cx="3432979" cy="21264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3DE5C1-8242-412B-8601-523567521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9471" y="4605789"/>
            <a:ext cx="2250139" cy="9410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F0643C-BE9B-48E7-8AA6-45DB4A0CDB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468" y="3939710"/>
            <a:ext cx="3340432" cy="20771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21BEED-BDD1-44EC-9BA2-5083FD4136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316" y="4504728"/>
            <a:ext cx="2314348" cy="9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55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263352" y="511491"/>
            <a:ext cx="5544616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7599" y="812704"/>
            <a:ext cx="8320656" cy="6549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3DAEE2-A753-4BDE-BBCA-F7C91A45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16" y="1487984"/>
            <a:ext cx="3293226" cy="2301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619C73-3830-4F42-B29D-E7717C756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094" y="2089825"/>
            <a:ext cx="2272703" cy="10096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DA9B17-2932-4D27-B291-882A8CAAB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249" y="1487984"/>
            <a:ext cx="3368558" cy="2329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AA74A5-05E4-456E-B846-1BD2E0D74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0269" y="1983128"/>
            <a:ext cx="2388484" cy="10243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962C36-926B-416B-9BA2-716DF2C52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61" y="3997100"/>
            <a:ext cx="3304179" cy="20466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2D5EAB-9FB7-4A98-B2A1-CDC50E890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8508" y="4698353"/>
            <a:ext cx="2256211" cy="10096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00D784-FF1E-4318-99D6-9BFCF7776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249" y="3946852"/>
            <a:ext cx="3420019" cy="2096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FBEE80-A702-4E06-B2C8-F9E60C58D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2170" y="4698353"/>
            <a:ext cx="2388485" cy="10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6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263352" y="511491"/>
            <a:ext cx="5544616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7599" y="812704"/>
            <a:ext cx="8320656" cy="6549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2A646-D95F-4095-95D2-69902BB8F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6" y="1461835"/>
            <a:ext cx="3181483" cy="22930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5BBBE8-35F2-417D-91AD-20E82CE1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582" y="1896444"/>
            <a:ext cx="2417581" cy="10521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E338CA-DA71-44CE-8418-900390BA3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412" y="1461835"/>
            <a:ext cx="3315356" cy="22930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53394F-B358-418D-A157-CE2C8E5D7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287" y="1863616"/>
            <a:ext cx="2287473" cy="10246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AE82DE-6AAB-4252-AB65-4B6E3827E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56" y="4073057"/>
            <a:ext cx="3184477" cy="20327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B17638-8D46-4BF2-A1C4-FAC0AE1EE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143" y="4725144"/>
            <a:ext cx="2407014" cy="10521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DC9478-A8E5-4915-B9EA-DBDA26138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862" y="4049268"/>
            <a:ext cx="3315355" cy="20327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65C1EC-1350-49D5-AF6E-57E361451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0287" y="4725144"/>
            <a:ext cx="2398972" cy="9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16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263352" y="511491"/>
            <a:ext cx="5544616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7599" y="812704"/>
            <a:ext cx="8320656" cy="6549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2F9CA-5825-4A60-9BC7-8B243172E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158449"/>
              </p:ext>
            </p:extLst>
          </p:nvPr>
        </p:nvGraphicFramePr>
        <p:xfrm>
          <a:off x="2639616" y="1753876"/>
          <a:ext cx="7056783" cy="41233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923">
                  <a:extLst>
                    <a:ext uri="{9D8B030D-6E8A-4147-A177-3AD203B41FA5}">
                      <a16:colId xmlns:a16="http://schemas.microsoft.com/office/drawing/2014/main" val="274479598"/>
                    </a:ext>
                  </a:extLst>
                </a:gridCol>
                <a:gridCol w="864738">
                  <a:extLst>
                    <a:ext uri="{9D8B030D-6E8A-4147-A177-3AD203B41FA5}">
                      <a16:colId xmlns:a16="http://schemas.microsoft.com/office/drawing/2014/main" val="819472669"/>
                    </a:ext>
                  </a:extLst>
                </a:gridCol>
                <a:gridCol w="954581">
                  <a:extLst>
                    <a:ext uri="{9D8B030D-6E8A-4147-A177-3AD203B41FA5}">
                      <a16:colId xmlns:a16="http://schemas.microsoft.com/office/drawing/2014/main" val="1449341879"/>
                    </a:ext>
                  </a:extLst>
                </a:gridCol>
                <a:gridCol w="188786">
                  <a:extLst>
                    <a:ext uri="{9D8B030D-6E8A-4147-A177-3AD203B41FA5}">
                      <a16:colId xmlns:a16="http://schemas.microsoft.com/office/drawing/2014/main" val="187422094"/>
                    </a:ext>
                  </a:extLst>
                </a:gridCol>
                <a:gridCol w="1038187">
                  <a:extLst>
                    <a:ext uri="{9D8B030D-6E8A-4147-A177-3AD203B41FA5}">
                      <a16:colId xmlns:a16="http://schemas.microsoft.com/office/drawing/2014/main" val="4044027066"/>
                    </a:ext>
                  </a:extLst>
                </a:gridCol>
                <a:gridCol w="1080612">
                  <a:extLst>
                    <a:ext uri="{9D8B030D-6E8A-4147-A177-3AD203B41FA5}">
                      <a16:colId xmlns:a16="http://schemas.microsoft.com/office/drawing/2014/main" val="404610323"/>
                    </a:ext>
                  </a:extLst>
                </a:gridCol>
                <a:gridCol w="864738">
                  <a:extLst>
                    <a:ext uri="{9D8B030D-6E8A-4147-A177-3AD203B41FA5}">
                      <a16:colId xmlns:a16="http://schemas.microsoft.com/office/drawing/2014/main" val="3996200496"/>
                    </a:ext>
                  </a:extLst>
                </a:gridCol>
                <a:gridCol w="877218">
                  <a:extLst>
                    <a:ext uri="{9D8B030D-6E8A-4147-A177-3AD203B41FA5}">
                      <a16:colId xmlns:a16="http://schemas.microsoft.com/office/drawing/2014/main" val="3943792042"/>
                    </a:ext>
                  </a:extLst>
                </a:gridCol>
              </a:tblGrid>
              <a:tr h="981657">
                <a:tc>
                  <a:txBody>
                    <a:bodyPr/>
                    <a:lstStyle/>
                    <a:p>
                      <a:pPr marR="31115" algn="just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     Loại  </a:t>
                      </a:r>
                      <a:endParaRPr lang="en-US" sz="1100" kern="100">
                        <a:effectLst/>
                      </a:endParaRPr>
                    </a:p>
                    <a:p>
                      <a:pPr marR="31115" algn="just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Lần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Cam vàng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Cam xanh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Chuối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Mãn cầu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Táo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Xoài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226415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95%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91%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97%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98%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90%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4562586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95%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97%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93%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97%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88%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088194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97%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95%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92%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98%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93%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89%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9804382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97%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94%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90%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97%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91%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76631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94%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97%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91%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86%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6408937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6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95%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90%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85%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8550894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92%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95%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94%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90%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8323449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8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88%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93%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92%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98%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88%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970744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94%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91%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95%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93%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88%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3842342"/>
                  </a:ext>
                </a:extLst>
              </a:tr>
              <a:tr h="314174"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10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92%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96%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97%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>
                          <a:effectLst/>
                        </a:rPr>
                        <a:t>97%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800"/>
                        </a:spcAft>
                        <a:tabLst>
                          <a:tab pos="803275" algn="l"/>
                        </a:tabLst>
                      </a:pPr>
                      <a:r>
                        <a:rPr lang="en-US" sz="1100" kern="0" dirty="0">
                          <a:effectLst/>
                        </a:rPr>
                        <a:t>90%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9200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404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48680"/>
            <a:ext cx="5400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836712"/>
            <a:ext cx="975776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vạch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B7552-4C48-45F3-8E3D-41D234304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887655"/>
            <a:ext cx="6931660" cy="3605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481470-FC3E-463E-B9E0-7AC70C04F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335" y="3024293"/>
            <a:ext cx="4060613" cy="8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73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3408"/>
            <a:ext cx="12192000" cy="73448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TextBox 1"/>
          <p:cNvSpPr txBox="1"/>
          <p:nvPr/>
        </p:nvSpPr>
        <p:spPr>
          <a:xfrm>
            <a:off x="3970666" y="355864"/>
            <a:ext cx="3816424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92207" y="120501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290" y="3275287"/>
            <a:ext cx="604055" cy="1216418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2837307" y="1022035"/>
            <a:ext cx="6721938" cy="767618"/>
          </a:xfrm>
          <a:prstGeom prst="roundRect">
            <a:avLst>
              <a:gd name="adj" fmla="val 3074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4"/>
          <p:cNvSpPr/>
          <p:nvPr/>
        </p:nvSpPr>
        <p:spPr>
          <a:xfrm>
            <a:off x="4007768" y="3511491"/>
            <a:ext cx="3362454" cy="714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3" name="TextBox 2"/>
          <p:cNvSpPr txBox="1"/>
          <p:nvPr/>
        </p:nvSpPr>
        <p:spPr>
          <a:xfrm>
            <a:off x="3071664" y="1048119"/>
            <a:ext cx="292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VẤN ĐỀ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376" y="4527835"/>
            <a:ext cx="659867" cy="1328810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11" y="2062172"/>
            <a:ext cx="596606" cy="1201417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696" y="858667"/>
            <a:ext cx="573241" cy="11543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79285" y="3643870"/>
            <a:ext cx="576064" cy="360040"/>
          </a:xfrm>
          <a:prstGeom prst="rect">
            <a:avLst/>
          </a:prstGeom>
          <a:solidFill>
            <a:srgbClr val="EBD0FB"/>
          </a:solidFill>
          <a:ln>
            <a:solidFill>
              <a:srgbClr val="EBD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79285" y="2380846"/>
            <a:ext cx="576064" cy="445469"/>
          </a:xfrm>
          <a:prstGeom prst="rect">
            <a:avLst/>
          </a:prstGeom>
          <a:solidFill>
            <a:srgbClr val="EBD0FB"/>
          </a:solidFill>
          <a:ln>
            <a:solidFill>
              <a:srgbClr val="EBD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13013" y="5004790"/>
            <a:ext cx="522594" cy="329453"/>
          </a:xfrm>
          <a:prstGeom prst="rect">
            <a:avLst/>
          </a:prstGeom>
          <a:solidFill>
            <a:srgbClr val="EBD0FB"/>
          </a:solidFill>
          <a:ln>
            <a:solidFill>
              <a:srgbClr val="EBD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79285" y="1145002"/>
            <a:ext cx="556322" cy="417067"/>
          </a:xfrm>
          <a:prstGeom prst="rect">
            <a:avLst/>
          </a:prstGeom>
          <a:solidFill>
            <a:srgbClr val="EBD0FB"/>
          </a:solidFill>
          <a:ln>
            <a:solidFill>
              <a:srgbClr val="EBD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3" name="Shape 2"/>
          <p:cNvSpPr/>
          <p:nvPr/>
        </p:nvSpPr>
        <p:spPr>
          <a:xfrm>
            <a:off x="2830782" y="3511491"/>
            <a:ext cx="6721602" cy="767618"/>
          </a:xfrm>
          <a:prstGeom prst="roundRect">
            <a:avLst>
              <a:gd name="adj" fmla="val 3074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Shape 2"/>
          <p:cNvSpPr/>
          <p:nvPr/>
        </p:nvSpPr>
        <p:spPr>
          <a:xfrm>
            <a:off x="2827592" y="2266763"/>
            <a:ext cx="6724792" cy="767618"/>
          </a:xfrm>
          <a:prstGeom prst="roundRect">
            <a:avLst>
              <a:gd name="adj" fmla="val 3074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5" name="Shape 2"/>
          <p:cNvSpPr/>
          <p:nvPr/>
        </p:nvSpPr>
        <p:spPr>
          <a:xfrm>
            <a:off x="2844169" y="4756219"/>
            <a:ext cx="6708215" cy="767618"/>
          </a:xfrm>
          <a:prstGeom prst="roundRect">
            <a:avLst>
              <a:gd name="adj" fmla="val 3074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3143672" y="4930630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&amp; HƯỚNG PHÁT TRIỂN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1664" y="3607396"/>
            <a:ext cx="604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09759" y="2371189"/>
            <a:ext cx="559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 VẤN ĐỀ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48680"/>
            <a:ext cx="5400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836712"/>
            <a:ext cx="975776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771;p65">
            <a:extLst>
              <a:ext uri="{FF2B5EF4-FFF2-40B4-BE49-F238E27FC236}">
                <a16:creationId xmlns:a16="http://schemas.microsoft.com/office/drawing/2014/main" id="{93CC4BB5-104A-4BEA-8E29-200013DBA052}"/>
              </a:ext>
            </a:extLst>
          </p:cNvPr>
          <p:cNvGrpSpPr/>
          <p:nvPr/>
        </p:nvGrpSpPr>
        <p:grpSpPr>
          <a:xfrm>
            <a:off x="2834465" y="1612976"/>
            <a:ext cx="6523004" cy="4767505"/>
            <a:chOff x="649171" y="238145"/>
            <a:chExt cx="6249525" cy="5241981"/>
          </a:xfrm>
        </p:grpSpPr>
        <p:sp>
          <p:nvSpPr>
            <p:cNvPr id="9" name="Google Shape;772;p65">
              <a:extLst>
                <a:ext uri="{FF2B5EF4-FFF2-40B4-BE49-F238E27FC236}">
                  <a16:creationId xmlns:a16="http://schemas.microsoft.com/office/drawing/2014/main" id="{3B0C9237-7D78-4A20-8055-994ADA44F0DF}"/>
                </a:ext>
              </a:extLst>
            </p:cNvPr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200"/>
            </a:p>
          </p:txBody>
        </p:sp>
        <p:sp>
          <p:nvSpPr>
            <p:cNvPr id="10" name="Google Shape;773;p65">
              <a:extLst>
                <a:ext uri="{FF2B5EF4-FFF2-40B4-BE49-F238E27FC236}">
                  <a16:creationId xmlns:a16="http://schemas.microsoft.com/office/drawing/2014/main" id="{E39648CE-2D93-483C-A814-CA1E4E961E01}"/>
                </a:ext>
              </a:extLst>
            </p:cNvPr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200"/>
            </a:p>
          </p:txBody>
        </p:sp>
        <p:sp>
          <p:nvSpPr>
            <p:cNvPr id="11" name="Google Shape;774;p65">
              <a:extLst>
                <a:ext uri="{FF2B5EF4-FFF2-40B4-BE49-F238E27FC236}">
                  <a16:creationId xmlns:a16="http://schemas.microsoft.com/office/drawing/2014/main" id="{60F0E602-8956-448E-9FBD-392D5FCD9726}"/>
                </a:ext>
              </a:extLst>
            </p:cNvPr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200"/>
            </a:p>
          </p:txBody>
        </p:sp>
        <p:sp>
          <p:nvSpPr>
            <p:cNvPr id="12" name="Google Shape;775;p65">
              <a:extLst>
                <a:ext uri="{FF2B5EF4-FFF2-40B4-BE49-F238E27FC236}">
                  <a16:creationId xmlns:a16="http://schemas.microsoft.com/office/drawing/2014/main" id="{E39051B9-F89B-4EE2-B599-8CEE3FD560CB}"/>
                </a:ext>
              </a:extLst>
            </p:cNvPr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20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4A79078-28EE-4BC6-8B9E-8FC177A4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40" y="1816387"/>
            <a:ext cx="5989981" cy="312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20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48680"/>
            <a:ext cx="5400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836712"/>
            <a:ext cx="975776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FD919B-DCE8-4E42-B2A7-88438584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67" y="1496484"/>
            <a:ext cx="3236807" cy="2760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B3367C-5953-4102-BCCA-F19653513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310" y="1496484"/>
            <a:ext cx="3565313" cy="27605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AE82C1-05A0-498D-B04D-0FE3704B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159" y="1477857"/>
            <a:ext cx="3531447" cy="27791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88AA50-E6F5-4AD7-9DEB-2AE3FD6CF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370" y="4285921"/>
            <a:ext cx="7382933" cy="25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54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48680"/>
            <a:ext cx="5400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836712"/>
            <a:ext cx="975776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vạch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D4653-2FA7-428C-926D-3AC3A69D5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0" y="1503689"/>
            <a:ext cx="5766743" cy="3367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D6503-0780-46FD-8266-010192EE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73" y="1503688"/>
            <a:ext cx="5246030" cy="3367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68EAF-881F-47E8-80EE-BFC3B10B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75" y="4795491"/>
            <a:ext cx="7662173" cy="23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01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48680"/>
            <a:ext cx="5400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836712"/>
            <a:ext cx="975776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 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qr code&#10;&#10;Description automatically generated">
            <a:extLst>
              <a:ext uri="{FF2B5EF4-FFF2-40B4-BE49-F238E27FC236}">
                <a16:creationId xmlns:a16="http://schemas.microsoft.com/office/drawing/2014/main" id="{1F736EA5-1C8D-4885-A894-18F90F57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1627980"/>
            <a:ext cx="4147820" cy="4064000"/>
          </a:xfrm>
          <a:prstGeom prst="rect">
            <a:avLst/>
          </a:prstGeom>
        </p:spPr>
      </p:pic>
      <p:pic>
        <p:nvPicPr>
          <p:cNvPr id="12" name="Picture 11" descr="A green coin with a white and blue design&#10;&#10;Description automatically generated">
            <a:extLst>
              <a:ext uri="{FF2B5EF4-FFF2-40B4-BE49-F238E27FC236}">
                <a16:creationId xmlns:a16="http://schemas.microsoft.com/office/drawing/2014/main" id="{C0AEA6F8-C9EA-4FEF-B7B7-DD7C8538C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552" y="1627980"/>
            <a:ext cx="4147820" cy="4064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3DC31E6-BF16-4FA8-9771-A757EE0D8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767" y="1627980"/>
            <a:ext cx="352808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5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" y="-323"/>
            <a:ext cx="12192000" cy="7102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19336" y="548680"/>
            <a:ext cx="5400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 CÔNG VÀ KẾT QUẢ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836712"/>
            <a:ext cx="9757767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  Giao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D2CB3-C69A-4431-8151-38B560A17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5" y="1620580"/>
            <a:ext cx="5904656" cy="4278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5A69C-60FC-4B2E-9D35-5C056A8AB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20580"/>
            <a:ext cx="5904656" cy="42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0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3"/>
            <a:ext cx="12192000" cy="6859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91344" y="579406"/>
            <a:ext cx="8605639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ƯỚNG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PHÁT TRIỂN </a:t>
            </a:r>
          </a:p>
        </p:txBody>
      </p:sp>
      <p:sp>
        <p:nvSpPr>
          <p:cNvPr id="11" name="Text 3"/>
          <p:cNvSpPr/>
          <p:nvPr/>
        </p:nvSpPr>
        <p:spPr>
          <a:xfrm>
            <a:off x="871244" y="1455684"/>
            <a:ext cx="397183" cy="317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endParaRPr lang="en-US" sz="247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64C91-DF82-76DD-D498-DD82B070867E}"/>
              </a:ext>
            </a:extLst>
          </p:cNvPr>
          <p:cNvSpPr txBox="1"/>
          <p:nvPr/>
        </p:nvSpPr>
        <p:spPr>
          <a:xfrm>
            <a:off x="767408" y="951661"/>
            <a:ext cx="6165540" cy="654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A5304EEA-A7FB-6500-A707-555429C51F03}"/>
              </a:ext>
            </a:extLst>
          </p:cNvPr>
          <p:cNvSpPr/>
          <p:nvPr/>
        </p:nvSpPr>
        <p:spPr>
          <a:xfrm>
            <a:off x="983432" y="1718734"/>
            <a:ext cx="9793088" cy="36007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 chính xác cân nặng sản phẩm.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 diện sản phẩm tự động.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thông tin sản phẩm liên tục.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người dùng thân thiện.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đơn giản, trực quan, dễ sử dụng cho mọi đối tượng.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 trợ thanh toán không dùng tiền mặt, tăng tính an toàn và tiện lợi.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mới sản phẩm vào cơ sở dữ liệu, đa dạng hóa danh mục hàng hóa.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 quả và tiết kiệm nhân lực.</a:t>
            </a:r>
          </a:p>
        </p:txBody>
      </p:sp>
    </p:spTree>
    <p:extLst>
      <p:ext uri="{BB962C8B-B14F-4D97-AF65-F5344CB8AC3E}">
        <p14:creationId xmlns:p14="http://schemas.microsoft.com/office/powerpoint/2010/main" val="3734297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6"/>
            <a:ext cx="12192000" cy="753524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91344" y="579406"/>
            <a:ext cx="8605639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ƯỚNG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PHÁT TRIỂN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F0E8C-7EB9-7964-9874-C1B99E3E02F6}"/>
              </a:ext>
            </a:extLst>
          </p:cNvPr>
          <p:cNvSpPr txBox="1"/>
          <p:nvPr/>
        </p:nvSpPr>
        <p:spPr>
          <a:xfrm>
            <a:off x="767408" y="841016"/>
            <a:ext cx="6094520" cy="654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FC04-05ED-0433-4C95-6C7891367784}"/>
              </a:ext>
            </a:extLst>
          </p:cNvPr>
          <p:cNvSpPr txBox="1"/>
          <p:nvPr/>
        </p:nvSpPr>
        <p:spPr>
          <a:xfrm>
            <a:off x="767408" y="2867645"/>
            <a:ext cx="6165540" cy="654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3BB483-5B11-0D57-4CBC-1F91A7BCF0C1}"/>
              </a:ext>
            </a:extLst>
          </p:cNvPr>
          <p:cNvSpPr txBox="1"/>
          <p:nvPr/>
        </p:nvSpPr>
        <p:spPr>
          <a:xfrm>
            <a:off x="983432" y="1451195"/>
            <a:ext cx="87129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Raspberry pi 4.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Đường truyền mạng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hưa hỗ trợ in hóa đơn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BFBE5-30A8-6EA1-DB62-8C8E68BD0DA5}"/>
              </a:ext>
            </a:extLst>
          </p:cNvPr>
          <p:cNvSpPr txBox="1"/>
          <p:nvPr/>
        </p:nvSpPr>
        <p:spPr>
          <a:xfrm>
            <a:off x="983432" y="3522633"/>
            <a:ext cx="97210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YOLOv8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các camera chất lượng 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các giải pháp mạng dự phòng hoặc kết nối ổn định hơn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Tối ưu hóa quy trình truyền dữ liệu để giảm thiểu tác động của sự cố mạng.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máy in vào hệ thống để cung cấp hóa đơn giấy cho khách hàng.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tùy chọn gửi hóa đơn qua email hoặc tin nhắn để tiện lợi và thân thiện với môi trường.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583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 descr="C:\Users\ChuongFrezean\Desktop\MASTER.jpg"/>
          <p:cNvPicPr>
            <a:picLocks noChangeAspect="1"/>
          </p:cNvPicPr>
          <p:nvPr/>
        </p:nvPicPr>
        <p:blipFill>
          <a:blip r:embed="rId2"/>
          <a:srcRect l="66573"/>
          <a:stretch>
            <a:fillRect/>
          </a:stretch>
        </p:blipFill>
        <p:spPr>
          <a:xfrm>
            <a:off x="8400256" y="0"/>
            <a:ext cx="3791744" cy="6859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8" name="TextBox 1"/>
          <p:cNvSpPr txBox="1"/>
          <p:nvPr/>
        </p:nvSpPr>
        <p:spPr>
          <a:xfrm>
            <a:off x="1407870" y="1420289"/>
            <a:ext cx="5487829" cy="401742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250000"/>
              </a:lnSpc>
            </a:pPr>
            <a:r>
              <a:rPr sz="3001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CHÂN THÀNH CÁM ƠN QUÝ THẦY/CÔ VÀ CÁC BẠN  ĐÃ THEO DÕI!</a:t>
            </a:r>
          </a:p>
          <a:p>
            <a:endParaRPr sz="3001" dirty="0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2BC27-6CAF-EE0E-5F7D-AE68485940CB}"/>
              </a:ext>
            </a:extLst>
          </p:cNvPr>
          <p:cNvSpPr txBox="1"/>
          <p:nvPr/>
        </p:nvSpPr>
        <p:spPr>
          <a:xfrm>
            <a:off x="75452" y="6165304"/>
            <a:ext cx="914474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effectLst/>
                <a:latin typeface="Times New Roman" panose="02020603050405020304" pitchFamily="18" charset="0"/>
              </a:rPr>
              <a:t>Link video: </a:t>
            </a:r>
            <a:r>
              <a:rPr lang="en-GB" sz="2000" b="1" dirty="0">
                <a:effectLst/>
                <a:latin typeface="Times New Roman" panose="02020603050405020304" pitchFamily="18" charset="0"/>
                <a:hlinkClick r:id="rId3"/>
              </a:rPr>
              <a:t>https://www.youtube.com/watch?v=u1E57Ei2QRY</a:t>
            </a:r>
            <a:r>
              <a:rPr lang="en-GB" sz="2000" b="1" dirty="0">
                <a:effectLst/>
                <a:latin typeface="Times New Roman" panose="02020603050405020304" pitchFamily="18" charset="0"/>
              </a:rPr>
              <a:t>  </a:t>
            </a:r>
            <a:endParaRPr lang="en-GB" sz="2000" dirty="0"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9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5"/>
          <p:cNvSpPr txBox="1"/>
          <p:nvPr/>
        </p:nvSpPr>
        <p:spPr>
          <a:xfrm>
            <a:off x="551384" y="1052680"/>
            <a:ext cx="495429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chọn đề tài:</a:t>
            </a:r>
          </a:p>
        </p:txBody>
      </p:sp>
      <p:sp>
        <p:nvSpPr>
          <p:cNvPr id="4102" name="TextBox 8"/>
          <p:cNvSpPr txBox="1"/>
          <p:nvPr/>
        </p:nvSpPr>
        <p:spPr>
          <a:xfrm>
            <a:off x="150851" y="587481"/>
            <a:ext cx="6783567" cy="5224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60343"/>
            <a:r>
              <a:rPr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VẤN ĐỀ</a:t>
            </a:r>
            <a:endParaRPr sz="2801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39416" y="1586794"/>
            <a:ext cx="4968552" cy="380726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" panose="05000000000000000000" pitchFamily="2" charset="2"/>
              <a:buChar char="§"/>
            </a:pPr>
            <a:r>
              <a:rPr lang="vi-V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thời đại hiện nay,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ct val="20000"/>
              </a:spcBef>
              <a:buClr>
                <a:srgbClr val="0BD0D9"/>
              </a:buClr>
              <a:buSzPct val="95000"/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vi-V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uá trình thanh toán thường tốn thời gian, ngay cả khi không có nhiều khách hàng, do việc cắt giảm nhân viên thu ngân để tiết kiệm chi phí.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rải nghiệm dịch vụ thanh toán tự động tại Uniqlo Việt Nam: Đơn giản, hiệu  quả và vô cùng tiện lợi">
            <a:extLst>
              <a:ext uri="{FF2B5EF4-FFF2-40B4-BE49-F238E27FC236}">
                <a16:creationId xmlns:a16="http://schemas.microsoft.com/office/drawing/2014/main" id="{3E1685CF-F05C-41D1-BEEC-6DD4284F8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96" y="1772816"/>
            <a:ext cx="4578048" cy="34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9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5"/>
          <p:cNvSpPr txBox="1"/>
          <p:nvPr/>
        </p:nvSpPr>
        <p:spPr>
          <a:xfrm>
            <a:off x="551384" y="1086739"/>
            <a:ext cx="495429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vi-VN" b="1" dirty="0">
                <a:solidFill>
                  <a:srgbClr val="FF0000"/>
                </a:solidFill>
                <a:latin typeface="+mj-lt"/>
              </a:rPr>
              <a:t>Mục đích</a:t>
            </a:r>
            <a:r>
              <a:rPr b="1" dirty="0">
                <a:solidFill>
                  <a:srgbClr val="FF0000"/>
                </a:solidFill>
                <a:latin typeface="+mj-lt"/>
              </a:rPr>
              <a:t>:</a:t>
            </a:r>
          </a:p>
        </p:txBody>
      </p:sp>
      <p:sp>
        <p:nvSpPr>
          <p:cNvPr id="4102" name="TextBox 8"/>
          <p:cNvSpPr txBox="1"/>
          <p:nvPr/>
        </p:nvSpPr>
        <p:spPr>
          <a:xfrm>
            <a:off x="150851" y="603224"/>
            <a:ext cx="6783567" cy="5224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60343"/>
            <a:r>
              <a:rPr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VẤN ĐỀ</a:t>
            </a:r>
            <a:endParaRPr sz="2801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76246" y="1609163"/>
            <a:ext cx="5263770" cy="37240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ắt giảm chi phí nhân sự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tự động nhận diện sản phẩm, đo khối lượng bằng cân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iển thị lên màn hình.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Trải nghiệm dịch vụ thanh toán tự động tại Uniqlo Việt Nam: Đơn giản, hiệu  quả và vô cùng tiện lợi">
            <a:extLst>
              <a:ext uri="{FF2B5EF4-FFF2-40B4-BE49-F238E27FC236}">
                <a16:creationId xmlns:a16="http://schemas.microsoft.com/office/drawing/2014/main" id="{88E83519-F1C4-4E87-A027-DC14DFAA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94" y="1759428"/>
            <a:ext cx="4578048" cy="34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315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9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5"/>
          <p:cNvSpPr txBox="1"/>
          <p:nvPr/>
        </p:nvSpPr>
        <p:spPr>
          <a:xfrm>
            <a:off x="551384" y="1021814"/>
            <a:ext cx="4954290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YOLOv8</a:t>
            </a:r>
            <a:endParaRPr lang="en-US" sz="320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2" name="TextBox 8"/>
          <p:cNvSpPr txBox="1"/>
          <p:nvPr/>
        </p:nvSpPr>
        <p:spPr>
          <a:xfrm>
            <a:off x="162267" y="548680"/>
            <a:ext cx="6783567" cy="5224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60343"/>
            <a:r>
              <a:rPr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VẤN ĐỀ</a:t>
            </a:r>
            <a:endParaRPr sz="2801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AE359-FB60-214A-D17D-EACDEC54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06" y="1587564"/>
            <a:ext cx="5888310" cy="349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4625E-103F-9B4D-1D10-D793F2B95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77" y="1860960"/>
            <a:ext cx="5306165" cy="3199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06629-BB9D-EBFE-1C04-89C1F15B8E0A}"/>
              </a:ext>
            </a:extLst>
          </p:cNvPr>
          <p:cNvSpPr txBox="1"/>
          <p:nvPr/>
        </p:nvSpPr>
        <p:spPr>
          <a:xfrm>
            <a:off x="351706" y="5051496"/>
            <a:ext cx="616554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600" b="1" dirty="0" err="1">
                <a:effectLst/>
                <a:latin typeface="Times New Roman" panose="02020603050405020304" pitchFamily="18" charset="0"/>
              </a:rPr>
              <a:t>Hình</a:t>
            </a:r>
            <a:r>
              <a:rPr lang="en-GB" sz="1600" b="1" dirty="0">
                <a:effectLst/>
                <a:latin typeface="Times New Roman" panose="02020603050405020304" pitchFamily="18" charset="0"/>
              </a:rPr>
              <a:t> 1.1: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So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sánh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YOLOv8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với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các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phiên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bản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tiền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nhiệm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F3418-68CA-059B-3851-4347E3B06136}"/>
              </a:ext>
            </a:extLst>
          </p:cNvPr>
          <p:cNvSpPr txBox="1"/>
          <p:nvPr/>
        </p:nvSpPr>
        <p:spPr>
          <a:xfrm>
            <a:off x="6096000" y="1447931"/>
            <a:ext cx="609452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600" b="1" dirty="0" err="1">
                <a:effectLst/>
                <a:latin typeface="Times New Roman" panose="02020603050405020304" pitchFamily="18" charset="0"/>
              </a:rPr>
              <a:t>Bảng</a:t>
            </a:r>
            <a:r>
              <a:rPr lang="en-GB" sz="1600" b="1" dirty="0">
                <a:effectLst/>
                <a:latin typeface="Times New Roman" panose="02020603050405020304" pitchFamily="18" charset="0"/>
              </a:rPr>
              <a:t> 1.1: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So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sánh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biến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thể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của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YOLO-v8 </a:t>
            </a:r>
          </a:p>
        </p:txBody>
      </p:sp>
    </p:spTree>
    <p:extLst>
      <p:ext uri="{BB962C8B-B14F-4D97-AF65-F5344CB8AC3E}">
        <p14:creationId xmlns:p14="http://schemas.microsoft.com/office/powerpoint/2010/main" val="870277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0546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5"/>
          <p:cNvSpPr txBox="1"/>
          <p:nvPr/>
        </p:nvSpPr>
        <p:spPr>
          <a:xfrm>
            <a:off x="416810" y="806337"/>
            <a:ext cx="7789210" cy="6669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Django Rest Framework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2" name="TextBox 8"/>
          <p:cNvSpPr txBox="1"/>
          <p:nvPr/>
        </p:nvSpPr>
        <p:spPr>
          <a:xfrm>
            <a:off x="119336" y="545125"/>
            <a:ext cx="6783567" cy="5224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60343"/>
            <a:r>
              <a:rPr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VẤN ĐỀ</a:t>
            </a:r>
            <a:endParaRPr sz="2801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Hộp đèn">
            <a:extLst>
              <a:ext uri="{FF2B5EF4-FFF2-40B4-BE49-F238E27FC236}">
                <a16:creationId xmlns:a16="http://schemas.microsoft.com/office/drawing/2014/main" id="{F0DDABF9-7699-4197-A19E-1FEE8CE34A4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873886"/>
            <a:ext cx="5334496" cy="32860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2C1F790C-5AF0-40F0-80F3-6EBDF3839478}"/>
              </a:ext>
            </a:extLst>
          </p:cNvPr>
          <p:cNvSpPr/>
          <p:nvPr/>
        </p:nvSpPr>
        <p:spPr>
          <a:xfrm>
            <a:off x="416810" y="1720746"/>
            <a:ext cx="4902511" cy="350506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 Rest Framework là một framework phổ biến được dùng để phát triển các ứng dụng web, đặc biệt là các API RESTful trong ứng dụng Django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 trình xử lý yêu cầu trong ứng dụng thường bao gồm các bước sau: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F4590-C5D9-42D9-9FD7-27400822F60D}"/>
              </a:ext>
            </a:extLst>
          </p:cNvPr>
          <p:cNvSpPr txBox="1"/>
          <p:nvPr/>
        </p:nvSpPr>
        <p:spPr>
          <a:xfrm>
            <a:off x="6672064" y="5573716"/>
            <a:ext cx="468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600" b="1" dirty="0" err="1">
                <a:effectLst/>
                <a:latin typeface="Times New Roman" panose="02020603050405020304" pitchFamily="18" charset="0"/>
              </a:rPr>
              <a:t>Hình</a:t>
            </a:r>
            <a:r>
              <a:rPr lang="en-GB" sz="1600" b="1" dirty="0">
                <a:effectLst/>
                <a:latin typeface="Times New Roman" panose="02020603050405020304" pitchFamily="18" charset="0"/>
              </a:rPr>
              <a:t> 1.2: </a:t>
            </a:r>
            <a:r>
              <a:rPr lang="en-GB" sz="1600" dirty="0" err="1">
                <a:latin typeface="Times New Roman" panose="02020603050405020304" pitchFamily="18" charset="0"/>
              </a:rPr>
              <a:t>Quy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trình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xử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lý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yêu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cầu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trong</a:t>
            </a:r>
            <a:r>
              <a:rPr lang="en-GB" sz="1600" dirty="0">
                <a:latin typeface="Times New Roman" panose="02020603050405020304" pitchFamily="18" charset="0"/>
              </a:rPr>
              <a:t> Django</a:t>
            </a:r>
            <a:endParaRPr lang="en-GB" sz="16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55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746"/>
            <a:ext cx="12192000" cy="6859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TextBox 5"/>
          <p:cNvSpPr txBox="1"/>
          <p:nvPr/>
        </p:nvSpPr>
        <p:spPr>
          <a:xfrm>
            <a:off x="335360" y="848397"/>
            <a:ext cx="7789210" cy="6790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Giới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thiệu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về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thiết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bị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2" name="TextBox 8"/>
          <p:cNvSpPr txBox="1"/>
          <p:nvPr/>
        </p:nvSpPr>
        <p:spPr>
          <a:xfrm>
            <a:off x="0" y="537871"/>
            <a:ext cx="6783567" cy="5224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60343"/>
            <a:r>
              <a:rPr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2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VẤN ĐỀ</a:t>
            </a:r>
            <a:endParaRPr sz="2801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 4"/>
          <p:cNvSpPr/>
          <p:nvPr/>
        </p:nvSpPr>
        <p:spPr>
          <a:xfrm>
            <a:off x="1763174" y="161267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73"/>
              </a:lnSpc>
            </a:pPr>
            <a:endParaRPr lang="en-US" sz="1800" dirty="0">
              <a:solidFill>
                <a:srgbClr val="3E47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F314A-1E14-F9E8-B0D2-DF5328E91953}"/>
              </a:ext>
            </a:extLst>
          </p:cNvPr>
          <p:cNvSpPr txBox="1"/>
          <p:nvPr/>
        </p:nvSpPr>
        <p:spPr>
          <a:xfrm>
            <a:off x="1345986" y="5141128"/>
            <a:ext cx="38243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600" b="1" dirty="0" err="1">
                <a:effectLst/>
                <a:latin typeface="Times New Roman" panose="02020603050405020304" pitchFamily="18" charset="0"/>
              </a:rPr>
              <a:t>Hình</a:t>
            </a:r>
            <a:r>
              <a:rPr lang="en-GB" sz="1600" b="1" dirty="0">
                <a:effectLst/>
                <a:latin typeface="Times New Roman" panose="02020603050405020304" pitchFamily="18" charset="0"/>
              </a:rPr>
              <a:t> 1.3: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Thiết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</a:rPr>
              <a:t>bị</a:t>
            </a:r>
            <a:r>
              <a:rPr lang="en-GB" sz="16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</a:rPr>
              <a:t>Raspberry pi 4</a:t>
            </a:r>
            <a:endParaRPr lang="en-GB" sz="16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54A7E-14DB-350C-6288-2D7E8A105EFE}"/>
              </a:ext>
            </a:extLst>
          </p:cNvPr>
          <p:cNvSpPr txBox="1"/>
          <p:nvPr/>
        </p:nvSpPr>
        <p:spPr>
          <a:xfrm>
            <a:off x="5591944" y="5141128"/>
            <a:ext cx="5921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 err="1">
                <a:effectLst/>
                <a:latin typeface="Times New Roman" panose="02020603050405020304" pitchFamily="18" charset="0"/>
              </a:rPr>
              <a:t>Hình</a:t>
            </a:r>
            <a:r>
              <a:rPr lang="en-GB" sz="1600" b="1" dirty="0">
                <a:effectLst/>
                <a:latin typeface="Times New Roman" panose="02020603050405020304" pitchFamily="18" charset="0"/>
              </a:rPr>
              <a:t> 1.4: </a:t>
            </a:r>
            <a:r>
              <a:rPr lang="en-GB" sz="1600" dirty="0" err="1">
                <a:latin typeface="Times New Roman" panose="02020603050405020304" pitchFamily="18" charset="0"/>
              </a:rPr>
              <a:t>Bộ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chuyển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đổi</a:t>
            </a:r>
            <a:r>
              <a:rPr lang="en-GB" sz="1600" dirty="0">
                <a:latin typeface="Times New Roman" panose="02020603050405020304" pitchFamily="18" charset="0"/>
              </a:rPr>
              <a:t> HX711 </a:t>
            </a:r>
            <a:r>
              <a:rPr lang="en-GB" sz="1600" dirty="0" err="1">
                <a:latin typeface="Times New Roman" panose="02020603050405020304" pitchFamily="18" charset="0"/>
              </a:rPr>
              <a:t>và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cảm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biến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khối</a:t>
            </a:r>
            <a:r>
              <a:rPr lang="en-GB" sz="1600" dirty="0"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</a:rPr>
              <a:t>lượng</a:t>
            </a:r>
            <a:r>
              <a:rPr lang="en-GB" sz="1600" dirty="0">
                <a:latin typeface="Times New Roman" panose="02020603050405020304" pitchFamily="18" charset="0"/>
              </a:rPr>
              <a:t> 5kg</a:t>
            </a:r>
            <a:endParaRPr lang="en-GB" sz="160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A6424-E945-4E75-85A6-D0E8D537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60" y="1599952"/>
            <a:ext cx="4063995" cy="3180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259AE-14A4-444C-B02F-4C75BAFE7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848" y="2105077"/>
            <a:ext cx="3591444" cy="24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71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3"/>
            <a:ext cx="12192000" cy="6859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91344" y="548680"/>
            <a:ext cx="6445399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 VẤN ĐỀ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823352"/>
            <a:ext cx="7789210" cy="6790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S</a:t>
            </a: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ơ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đồ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khối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hệ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8FAF65AA-EEF8-498C-8C35-FB1CFA6D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13" y="1435155"/>
            <a:ext cx="7209774" cy="5422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3"/>
            <a:ext cx="12192000" cy="68597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Box 1"/>
          <p:cNvSpPr txBox="1"/>
          <p:nvPr/>
        </p:nvSpPr>
        <p:spPr>
          <a:xfrm>
            <a:off x="191344" y="532646"/>
            <a:ext cx="673343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 VẤN ĐỀ</a:t>
            </a:r>
            <a:endParaRPr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854894"/>
            <a:ext cx="9037687" cy="6790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146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37A3E-D663-46A9-8EDB-DFDA7399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915" y="1911653"/>
            <a:ext cx="3498170" cy="35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23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</TotalTime>
  <Words>1142</Words>
  <Application>Microsoft Office PowerPoint</Application>
  <PresentationFormat>Widescreen</PresentationFormat>
  <Paragraphs>201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Helvetica Light</vt:lpstr>
      <vt:lpstr>Montserrat</vt:lpstr>
      <vt:lpstr>Times New Roman</vt:lpstr>
      <vt:lpstr>Vidaloka</vt:lpstr>
      <vt:lpstr>VNI-Times</vt:lpstr>
      <vt:lpstr>Wingdings</vt:lpstr>
      <vt:lpstr>Wingdings 2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Quốc Tín Trương</cp:lastModifiedBy>
  <cp:revision>371</cp:revision>
  <dcterms:created xsi:type="dcterms:W3CDTF">2013-09-12T13:05:00Z</dcterms:created>
  <dcterms:modified xsi:type="dcterms:W3CDTF">2024-06-30T06:25:21Z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